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8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9FAF6"/>
    <a:srgbClr val="002A3A"/>
    <a:srgbClr val="FFC629"/>
    <a:srgbClr val="00A3DA"/>
    <a:srgbClr val="F5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/>
    <p:restoredTop sz="96405"/>
  </p:normalViewPr>
  <p:slideViewPr>
    <p:cSldViewPr snapToGrid="0">
      <p:cViewPr varScale="1">
        <p:scale>
          <a:sx n="82" d="100"/>
          <a:sy n="82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EFAD4-2DE7-1CFB-8AC4-A7E50D236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83F571-AB21-8112-FD2A-52B708FE8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31C2C-977C-9B1D-1EA8-4C8B297C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7E8E0-7C8D-860C-D265-79077A65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83653-AD4F-E17A-9872-9CC26F45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49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0337D-4DDC-077A-BDB7-C27F7829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05F2EB-73FD-579D-9791-9F4B70AE9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24153-CAA8-C354-6FDB-1EC3D2D4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71358-C8DA-E61F-F752-5C50B30B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D99DF-3CC5-6E8B-A8F0-3C22C5B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6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EFFE79-CE13-6926-26D0-21987EFBB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8D992C-2E65-8C0F-C63C-1EBBA152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4C490-C3D9-FC82-F2A6-527DDF46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33485-1271-4945-E339-7598802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06714-F4DE-E417-05CB-E2796E0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9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28A3B-9B33-A1BB-57CE-5E1C9B58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FFCA5-9AAA-C05B-0B4F-D884EBEC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8F923-700E-11F9-F14D-40D97E44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F2A20-34BF-48DF-CF1A-98FD9D51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57045-E0FE-BC03-F890-706F605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34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C7BE2-B94C-2A30-2CD5-49EFCA51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4D381-4FC8-381A-533B-487FDC8D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F8EDA-797E-9974-128A-BA6327F5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44E9F-B967-C677-A322-0ED5E336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62762-B0B7-2575-74DD-408D0663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78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E2433-7D28-7B42-37D9-9E585079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6108C-7245-3CC3-4B5F-7408734A6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F3BBF-AE2A-1DE0-89EF-EA06C399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0C48F-1D30-FE45-424E-C7D05A37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FAA948-B2D7-D8B9-5D7F-C1B5801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55D3DF-09DB-BB02-FFF1-7672D33A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4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3B436-9415-C4CC-CFE3-7621C876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E3B8F-DA7B-8C00-3D3E-CF803810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C1439-562E-4312-2E2E-DEC0F1E8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829335-FE4A-009F-05AA-523957E75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B73B09-70FC-627D-47A8-70E1F6B6B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CE28D5-B308-7893-C976-B7121AA8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BB93CD-904E-DAAB-24B4-977378FE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A40EC8-37D4-16F9-1248-DDE565F9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10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74E94-747B-8E23-A9D3-B17AB8B1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AA2B99-85E7-587F-5F60-ADD85A66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0FA4CF-9324-4012-C4C9-0BA749B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389D9F-4C8C-7A70-A7DD-77894888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4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F1D83-AB67-E134-99D4-BFCFF3A7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4943BC-88FB-21DC-9D7B-2F2B19D1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73AB4E-5C93-42E7-85C8-CF132B17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0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B2796-FAF0-0241-023E-73BDC961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4E355-E446-A076-FFE4-7F1E4E26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9133CB-B7D0-E289-55F6-F15AC63DB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1857B-5708-C253-4CD6-455B73A2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1CD846-2CFC-39BA-F6DF-1FED982E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DF9709-9344-A0FB-50BE-B7CCB664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73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9DA34-DB17-E47B-1940-81DB3193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0EDAD7-9624-377A-E86A-6C831B2A8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CDC21-9ED8-7C64-B3EF-015772A87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6307FB-1C2B-0585-7AAE-91F0166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35DF5-7C8B-9F3E-795C-E760AF80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6CA33-12EF-786A-65A5-B4A48E1D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5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747796-3635-BC85-C6FE-5452BEA4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7F8B2-234B-4069-2FF7-8AE22267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8A1C6-DEDD-F1BF-9AAC-5298CAEF4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9A2D-EAFA-0344-8106-B262D8DFE9F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BC942-BBE8-6C69-61FF-D3E41544E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49D5B-5D57-DB38-7782-7A8DCBA98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7BA6-3F80-B247-B39F-682CC8071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568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s://apps.migracioncolombia.gov.co/consultarV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gracioncolombia.gov.co/estado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36FF3-B2DB-708F-5DCC-595793F9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05FE9-55B0-5FE1-5F84-5B30621A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8" y="2736028"/>
            <a:ext cx="3707605" cy="13859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955AE5-3B8F-6681-FCF6-0C639A2F2FB8}"/>
              </a:ext>
            </a:extLst>
          </p:cNvPr>
          <p:cNvSpPr txBox="1"/>
          <p:nvPr/>
        </p:nvSpPr>
        <p:spPr>
          <a:xfrm>
            <a:off x="4766554" y="5710135"/>
            <a:ext cx="121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err="1">
                <a:solidFill>
                  <a:schemeClr val="bg1"/>
                </a:solidFill>
                <a:latin typeface="Metropolis Light" pitchFamily="2" charset="77"/>
              </a:rPr>
              <a:t>FullReto.co</a:t>
            </a:r>
            <a:endParaRPr lang="es-CO" sz="1200">
              <a:solidFill>
                <a:schemeClr val="bg1"/>
              </a:solidFill>
              <a:latin typeface="Metropolis Light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35ACB3-6DF5-84F3-0303-7327E307EFDF}"/>
              </a:ext>
            </a:extLst>
          </p:cNvPr>
          <p:cNvSpPr txBox="1"/>
          <p:nvPr/>
        </p:nvSpPr>
        <p:spPr>
          <a:xfrm>
            <a:off x="6209489" y="5710136"/>
            <a:ext cx="174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chemeClr val="bg1"/>
                </a:solidFill>
                <a:latin typeface="Metropolis Light" pitchFamily="2" charset="77"/>
              </a:rPr>
              <a:t>Grupo </a:t>
            </a:r>
            <a:r>
              <a:rPr lang="es-CO" sz="1200" err="1">
                <a:solidFill>
                  <a:schemeClr val="bg1"/>
                </a:solidFill>
                <a:latin typeface="Metropolis Light" pitchFamily="2" charset="77"/>
              </a:rPr>
              <a:t>Vinnare</a:t>
            </a:r>
            <a:r>
              <a:rPr lang="es-CO" sz="1200">
                <a:solidFill>
                  <a:schemeClr val="bg1"/>
                </a:solidFill>
                <a:latin typeface="Metropolis Light" pitchFamily="2" charset="77"/>
              </a:rPr>
              <a:t> S.A.S.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5439515-B0A0-7C74-EC02-2E671CEE1EE7}"/>
              </a:ext>
            </a:extLst>
          </p:cNvPr>
          <p:cNvCxnSpPr>
            <a:cxnSpLocks/>
          </p:cNvCxnSpPr>
          <p:nvPr/>
        </p:nvCxnSpPr>
        <p:spPr>
          <a:xfrm flipV="1">
            <a:off x="6096000" y="5710135"/>
            <a:ext cx="0" cy="276999"/>
          </a:xfrm>
          <a:prstGeom prst="line">
            <a:avLst/>
          </a:prstGeom>
          <a:ln w="19050">
            <a:solidFill>
              <a:srgbClr val="F53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0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08.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D3C86C-9653-AE2A-720B-AF8A420A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9" t="-5919" r="-3883" b="-7788"/>
          <a:stretch/>
        </p:blipFill>
        <p:spPr>
          <a:xfrm>
            <a:off x="1881719" y="1732947"/>
            <a:ext cx="3689348" cy="242235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6A9DF17-B23B-EF44-9B4B-8C04DFEA00CB}"/>
              </a:ext>
            </a:extLst>
          </p:cNvPr>
          <p:cNvSpPr txBox="1"/>
          <p:nvPr/>
        </p:nvSpPr>
        <p:spPr>
          <a:xfrm>
            <a:off x="3317622" y="1556644"/>
            <a:ext cx="1293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RUMV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306C8FB-1D60-415D-8E73-D835797855C4}"/>
              </a:ext>
            </a:extLst>
          </p:cNvPr>
          <p:cNvSpPr txBox="1"/>
          <p:nvPr/>
        </p:nvSpPr>
        <p:spPr>
          <a:xfrm>
            <a:off x="5732298" y="1556644"/>
            <a:ext cx="2865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Buscador PPT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A32856D-DA50-D4F8-E78A-8CDEFC3F0F12}"/>
              </a:ext>
            </a:extLst>
          </p:cNvPr>
          <p:cNvCxnSpPr>
            <a:cxnSpLocks/>
          </p:cNvCxnSpPr>
          <p:nvPr/>
        </p:nvCxnSpPr>
        <p:spPr>
          <a:xfrm flipH="1" flipV="1">
            <a:off x="2552694" y="2240129"/>
            <a:ext cx="168361" cy="1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13AE2C-441A-0860-3910-7EE5B6279C8B}"/>
              </a:ext>
            </a:extLst>
          </p:cNvPr>
          <p:cNvCxnSpPr>
            <a:cxnSpLocks/>
          </p:cNvCxnSpPr>
          <p:nvPr/>
        </p:nvCxnSpPr>
        <p:spPr>
          <a:xfrm flipV="1">
            <a:off x="2560389" y="1672060"/>
            <a:ext cx="0" cy="568069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F808B45B-5467-E9C6-6C4B-2ED30C757221}"/>
              </a:ext>
            </a:extLst>
          </p:cNvPr>
          <p:cNvSpPr/>
          <p:nvPr/>
        </p:nvSpPr>
        <p:spPr>
          <a:xfrm>
            <a:off x="2636875" y="2153700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Una vez en la página,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selecciona el </a:t>
            </a:r>
            <a:r>
              <a:rPr lang="es-CO" sz="1600" dirty="0" err="1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Nº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RUMV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como tipo de documento,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ingresa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el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número correspondiente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al documento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PPT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y da clic en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”Buscar”.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02D774-4B48-A87F-4BFD-977D4DDAB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4" t="-11333" r="-655" b="-11333"/>
          <a:stretch/>
        </p:blipFill>
        <p:spPr>
          <a:xfrm>
            <a:off x="5774596" y="1871393"/>
            <a:ext cx="5352440" cy="2145461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C161204-4244-09FC-743B-C4D0533140BF}"/>
              </a:ext>
            </a:extLst>
          </p:cNvPr>
          <p:cNvCxnSpPr/>
          <p:nvPr/>
        </p:nvCxnSpPr>
        <p:spPr>
          <a:xfrm>
            <a:off x="8474002" y="2339516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AFC9CB-4C4C-03BB-F0D1-4A1668E4DA3D}"/>
              </a:ext>
            </a:extLst>
          </p:cNvPr>
          <p:cNvCxnSpPr/>
          <p:nvPr/>
        </p:nvCxnSpPr>
        <p:spPr>
          <a:xfrm>
            <a:off x="8474002" y="2495428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3278CBF-C155-844B-63E8-CBFED1A37C1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552694" y="1672060"/>
            <a:ext cx="764928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6CA6B7-6AF8-7480-A9C5-4B1DC6600D47}"/>
              </a:ext>
            </a:extLst>
          </p:cNvPr>
          <p:cNvSpPr txBox="1"/>
          <p:nvPr/>
        </p:nvSpPr>
        <p:spPr>
          <a:xfrm>
            <a:off x="8823862" y="3361704"/>
            <a:ext cx="219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Despliega el submenú y aparecerán las opciones.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F5F1D6D-CDCF-EA52-1E98-E5AB746B45CD}"/>
              </a:ext>
            </a:extLst>
          </p:cNvPr>
          <p:cNvCxnSpPr>
            <a:cxnSpLocks/>
          </p:cNvCxnSpPr>
          <p:nvPr/>
        </p:nvCxnSpPr>
        <p:spPr>
          <a:xfrm flipH="1">
            <a:off x="8414925" y="3546370"/>
            <a:ext cx="364763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68C5047-79A7-462C-11C3-DB1FF6344EBC}"/>
              </a:ext>
            </a:extLst>
          </p:cNvPr>
          <p:cNvCxnSpPr>
            <a:cxnSpLocks/>
          </p:cNvCxnSpPr>
          <p:nvPr/>
        </p:nvCxnSpPr>
        <p:spPr>
          <a:xfrm flipV="1">
            <a:off x="8414925" y="2421467"/>
            <a:ext cx="0" cy="1124903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60590530-8305-278E-0C2F-FE9E6EA8DD05}"/>
              </a:ext>
            </a:extLst>
          </p:cNvPr>
          <p:cNvSpPr/>
          <p:nvPr/>
        </p:nvSpPr>
        <p:spPr>
          <a:xfrm>
            <a:off x="8326475" y="2323034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85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09.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Observamos en la página: Nombres Completos, número de teléfono, correo electrónico, tipo y número de documento original del la persona.</a:t>
            </a:r>
          </a:p>
          <a:p>
            <a:pPr algn="ctr"/>
            <a:endParaRPr lang="es-CO" sz="1600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algn="ctr"/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* También cuenta con la opción de descargar la constancia *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456641-1962-5D52-F5C8-75B23D4F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51" y="1339744"/>
            <a:ext cx="5612130" cy="302704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6E0695-D43B-4DB8-70EE-B4905E9B798E}"/>
              </a:ext>
            </a:extLst>
          </p:cNvPr>
          <p:cNvSpPr/>
          <p:nvPr/>
        </p:nvSpPr>
        <p:spPr>
          <a:xfrm>
            <a:off x="3962400" y="1964267"/>
            <a:ext cx="787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D90819-97A7-0BB5-F0D1-DE0DBE22B32B}"/>
              </a:ext>
            </a:extLst>
          </p:cNvPr>
          <p:cNvSpPr/>
          <p:nvPr/>
        </p:nvSpPr>
        <p:spPr>
          <a:xfrm>
            <a:off x="5740400" y="1964267"/>
            <a:ext cx="575734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232DD22-8B09-DAA7-469B-1255C3691F1A}"/>
              </a:ext>
            </a:extLst>
          </p:cNvPr>
          <p:cNvSpPr/>
          <p:nvPr/>
        </p:nvSpPr>
        <p:spPr>
          <a:xfrm>
            <a:off x="7103533" y="1964267"/>
            <a:ext cx="17185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661BF5-DD8B-A531-6782-EEB73A553459}"/>
              </a:ext>
            </a:extLst>
          </p:cNvPr>
          <p:cNvSpPr/>
          <p:nvPr/>
        </p:nvSpPr>
        <p:spPr>
          <a:xfrm>
            <a:off x="5740400" y="2599267"/>
            <a:ext cx="575734" cy="53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02268C6-1E33-DE1E-6B8E-79FACD4E16F1}"/>
              </a:ext>
            </a:extLst>
          </p:cNvPr>
          <p:cNvSpPr/>
          <p:nvPr/>
        </p:nvSpPr>
        <p:spPr>
          <a:xfrm>
            <a:off x="6375399" y="1339743"/>
            <a:ext cx="657137" cy="19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08E6345-C93B-FD1E-8D86-E913E79B2ACF}"/>
              </a:ext>
            </a:extLst>
          </p:cNvPr>
          <p:cNvSpPr/>
          <p:nvPr/>
        </p:nvSpPr>
        <p:spPr>
          <a:xfrm>
            <a:off x="4038599" y="3837410"/>
            <a:ext cx="956734" cy="4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2C555E-1160-597C-2BEE-9D8C0C998C95}"/>
              </a:ext>
            </a:extLst>
          </p:cNvPr>
          <p:cNvSpPr txBox="1"/>
          <p:nvPr/>
        </p:nvSpPr>
        <p:spPr>
          <a:xfrm>
            <a:off x="3092451" y="3990275"/>
            <a:ext cx="1361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Botón de descarga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116CBB0-865C-409F-A1E7-93D1B58A2B17}"/>
              </a:ext>
            </a:extLst>
          </p:cNvPr>
          <p:cNvCxnSpPr>
            <a:cxnSpLocks/>
          </p:cNvCxnSpPr>
          <p:nvPr/>
        </p:nvCxnSpPr>
        <p:spPr>
          <a:xfrm flipH="1">
            <a:off x="4386341" y="4099427"/>
            <a:ext cx="856441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9008A831-B18E-04AA-76F8-9387B0820C04}"/>
              </a:ext>
            </a:extLst>
          </p:cNvPr>
          <p:cNvSpPr/>
          <p:nvPr/>
        </p:nvSpPr>
        <p:spPr>
          <a:xfrm>
            <a:off x="5196071" y="4012998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51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10.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Ten en cuenta que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para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descargar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se hará una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última validación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con el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RUMV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y el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Número de Documento </a:t>
            </a:r>
            <a:r>
              <a:rPr lang="es-CO" sz="1600" i="1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(DNI Nro.).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Una vez </a:t>
            </a:r>
            <a:r>
              <a:rPr lang="es-CO" sz="1600" dirty="0">
                <a:latin typeface="DIN 2014" panose="020B0504020202020204" pitchFamily="34" charset="77"/>
                <a:ea typeface="DIN 2014" panose="020B0504020202020204" pitchFamily="34" charset="77"/>
              </a:rPr>
              <a:t>esté </a:t>
            </a:r>
            <a:r>
              <a:rPr lang="es-CO" sz="1600" dirty="0">
                <a:solidFill>
                  <a:srgbClr val="00B0F0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validada</a:t>
            </a:r>
            <a:r>
              <a:rPr lang="es-CO" sz="1600" dirty="0">
                <a:latin typeface="DIN 2014" panose="020B0504020202020204" pitchFamily="34" charset="77"/>
                <a:ea typeface="DIN 2014" panose="020B0504020202020204" pitchFamily="34" charset="77"/>
              </a:rPr>
              <a:t> la información se generará un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botón de descarga</a:t>
            </a:r>
            <a:r>
              <a:rPr lang="es-CO" sz="1600" i="1" dirty="0">
                <a:latin typeface="DIN 2014" panose="020B0504020202020204" pitchFamily="34" charset="77"/>
                <a:ea typeface="DIN 2014" panose="020B0504020202020204" pitchFamily="34" charset="77"/>
              </a:rPr>
              <a:t>.</a:t>
            </a:r>
          </a:p>
          <a:p>
            <a:pPr algn="ctr"/>
            <a:endParaRPr lang="es-CO" sz="1600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algn="ctr"/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* También habrá un </a:t>
            </a:r>
            <a:r>
              <a:rPr lang="es-CO" sz="1600" dirty="0" err="1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reCaptcha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.*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6E0695-D43B-4DB8-70EE-B4905E9B798E}"/>
              </a:ext>
            </a:extLst>
          </p:cNvPr>
          <p:cNvSpPr/>
          <p:nvPr/>
        </p:nvSpPr>
        <p:spPr>
          <a:xfrm>
            <a:off x="3962400" y="1964267"/>
            <a:ext cx="787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D90819-97A7-0BB5-F0D1-DE0DBE22B32B}"/>
              </a:ext>
            </a:extLst>
          </p:cNvPr>
          <p:cNvSpPr/>
          <p:nvPr/>
        </p:nvSpPr>
        <p:spPr>
          <a:xfrm>
            <a:off x="5740400" y="1964267"/>
            <a:ext cx="575734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232DD22-8B09-DAA7-469B-1255C3691F1A}"/>
              </a:ext>
            </a:extLst>
          </p:cNvPr>
          <p:cNvSpPr/>
          <p:nvPr/>
        </p:nvSpPr>
        <p:spPr>
          <a:xfrm>
            <a:off x="7103533" y="1964267"/>
            <a:ext cx="17185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02268C6-1E33-DE1E-6B8E-79FACD4E16F1}"/>
              </a:ext>
            </a:extLst>
          </p:cNvPr>
          <p:cNvSpPr/>
          <p:nvPr/>
        </p:nvSpPr>
        <p:spPr>
          <a:xfrm>
            <a:off x="6375399" y="1339743"/>
            <a:ext cx="657137" cy="19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597906-6989-E81D-0BBE-91781CBA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9" t="-5919" r="-3883" b="-7788"/>
          <a:stretch/>
        </p:blipFill>
        <p:spPr>
          <a:xfrm>
            <a:off x="1881719" y="1732947"/>
            <a:ext cx="3689348" cy="24223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082C88-556C-8B54-6B9B-26F0C4F6F79F}"/>
              </a:ext>
            </a:extLst>
          </p:cNvPr>
          <p:cNvSpPr txBox="1"/>
          <p:nvPr/>
        </p:nvSpPr>
        <p:spPr>
          <a:xfrm>
            <a:off x="3317622" y="1556644"/>
            <a:ext cx="1293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RUMV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827B9F-AF83-9BF2-0AD5-9F8564628D0D}"/>
              </a:ext>
            </a:extLst>
          </p:cNvPr>
          <p:cNvSpPr txBox="1"/>
          <p:nvPr/>
        </p:nvSpPr>
        <p:spPr>
          <a:xfrm>
            <a:off x="5732298" y="1556644"/>
            <a:ext cx="2865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Validación PRE-Descarga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7AF95C1-6CA9-F6C8-A2C1-3A53C39B567D}"/>
              </a:ext>
            </a:extLst>
          </p:cNvPr>
          <p:cNvCxnSpPr>
            <a:cxnSpLocks/>
          </p:cNvCxnSpPr>
          <p:nvPr/>
        </p:nvCxnSpPr>
        <p:spPr>
          <a:xfrm flipH="1" flipV="1">
            <a:off x="2552694" y="2240129"/>
            <a:ext cx="168361" cy="1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FCF882C-BB76-F0A2-FACA-D397B0DBB61E}"/>
              </a:ext>
            </a:extLst>
          </p:cNvPr>
          <p:cNvCxnSpPr>
            <a:cxnSpLocks/>
          </p:cNvCxnSpPr>
          <p:nvPr/>
        </p:nvCxnSpPr>
        <p:spPr>
          <a:xfrm flipV="1">
            <a:off x="2560389" y="1672060"/>
            <a:ext cx="0" cy="568069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F124A64E-E01A-0564-3A81-5488433F338B}"/>
              </a:ext>
            </a:extLst>
          </p:cNvPr>
          <p:cNvSpPr/>
          <p:nvPr/>
        </p:nvSpPr>
        <p:spPr>
          <a:xfrm>
            <a:off x="2636875" y="2153700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908720-19F2-A57F-1FD7-F949FBA7877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552694" y="1672060"/>
            <a:ext cx="764928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A4A306-19FE-6E47-E54A-E575E7598E70}"/>
              </a:ext>
            </a:extLst>
          </p:cNvPr>
          <p:cNvSpPr txBox="1"/>
          <p:nvPr/>
        </p:nvSpPr>
        <p:spPr>
          <a:xfrm>
            <a:off x="3317622" y="4096644"/>
            <a:ext cx="1643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de Documento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445C0F1-DA3C-132B-B107-F881527BC998}"/>
              </a:ext>
            </a:extLst>
          </p:cNvPr>
          <p:cNvCxnSpPr>
            <a:cxnSpLocks/>
          </p:cNvCxnSpPr>
          <p:nvPr/>
        </p:nvCxnSpPr>
        <p:spPr>
          <a:xfrm flipH="1">
            <a:off x="2552694" y="4212060"/>
            <a:ext cx="764928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28728E6-F429-F548-E0F3-4217EEB7E2AD}"/>
              </a:ext>
            </a:extLst>
          </p:cNvPr>
          <p:cNvCxnSpPr>
            <a:cxnSpLocks/>
          </p:cNvCxnSpPr>
          <p:nvPr/>
        </p:nvCxnSpPr>
        <p:spPr>
          <a:xfrm flipV="1">
            <a:off x="2560389" y="3044462"/>
            <a:ext cx="0" cy="116840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647BA1-F3BD-EB5A-9BD4-D87095F79883}"/>
              </a:ext>
            </a:extLst>
          </p:cNvPr>
          <p:cNvCxnSpPr>
            <a:cxnSpLocks/>
          </p:cNvCxnSpPr>
          <p:nvPr/>
        </p:nvCxnSpPr>
        <p:spPr>
          <a:xfrm flipH="1" flipV="1">
            <a:off x="2552694" y="3044462"/>
            <a:ext cx="168361" cy="1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FD90553F-53ED-1ED8-0558-822C341D71F3}"/>
              </a:ext>
            </a:extLst>
          </p:cNvPr>
          <p:cNvSpPr/>
          <p:nvPr/>
        </p:nvSpPr>
        <p:spPr>
          <a:xfrm>
            <a:off x="2636875" y="2949567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4DF6163-F394-6BE0-94C1-1F519A2E3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28"/>
          <a:stretch/>
        </p:blipFill>
        <p:spPr>
          <a:xfrm>
            <a:off x="5804323" y="1787476"/>
            <a:ext cx="2598420" cy="2540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08A83315-025D-D68C-E187-93F15A9A6743}"/>
              </a:ext>
            </a:extLst>
          </p:cNvPr>
          <p:cNvSpPr/>
          <p:nvPr/>
        </p:nvSpPr>
        <p:spPr>
          <a:xfrm>
            <a:off x="5875867" y="2316049"/>
            <a:ext cx="2175933" cy="17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DCA01FB-8ED6-2D0F-C80D-EE1A4666481F}"/>
              </a:ext>
            </a:extLst>
          </p:cNvPr>
          <p:cNvSpPr/>
          <p:nvPr/>
        </p:nvSpPr>
        <p:spPr>
          <a:xfrm>
            <a:off x="5875867" y="2859083"/>
            <a:ext cx="2175933" cy="17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27E9374-1740-DF19-87EC-9756477E27DB}"/>
              </a:ext>
            </a:extLst>
          </p:cNvPr>
          <p:cNvSpPr/>
          <p:nvPr/>
        </p:nvSpPr>
        <p:spPr>
          <a:xfrm>
            <a:off x="7866863" y="3841358"/>
            <a:ext cx="369873" cy="25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059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11.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6636402" y="2657872"/>
            <a:ext cx="4404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En el Permiso por Protección Temporal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validamos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nombres, número de documento original de la persona y fecha de nacimiento.</a:t>
            </a:r>
          </a:p>
          <a:p>
            <a:endParaRPr lang="es-CO" sz="1600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De igual forma se sugiere solicitar imagen del documento de identificación o cédula original Venezolana.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6C18D0-FDEE-8A6F-1738-F65FC0FA923F}"/>
              </a:ext>
            </a:extLst>
          </p:cNvPr>
          <p:cNvSpPr/>
          <p:nvPr/>
        </p:nvSpPr>
        <p:spPr>
          <a:xfrm>
            <a:off x="2906942" y="1267051"/>
            <a:ext cx="3323105" cy="49846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345DE66D-A584-FF6A-232D-ECDE54068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46" y="1942486"/>
            <a:ext cx="3059118" cy="34928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BF35523-A7D1-4919-2059-41B77763CC28}"/>
              </a:ext>
            </a:extLst>
          </p:cNvPr>
          <p:cNvSpPr txBox="1"/>
          <p:nvPr/>
        </p:nvSpPr>
        <p:spPr>
          <a:xfrm>
            <a:off x="3903142" y="5321086"/>
            <a:ext cx="1481657" cy="181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580" dirty="0">
                <a:solidFill>
                  <a:srgbClr val="002A3A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rPr>
              <a:t>SUBDIRECCIÓN DE EXTRANJERÍA</a:t>
            </a:r>
            <a:endParaRPr lang="es-CO" sz="5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8786D8-5C5F-EAFF-1F2A-F6BE5334B2BA}"/>
              </a:ext>
            </a:extLst>
          </p:cNvPr>
          <p:cNvSpPr/>
          <p:nvPr/>
        </p:nvSpPr>
        <p:spPr>
          <a:xfrm>
            <a:off x="4587305" y="4546948"/>
            <a:ext cx="1508695" cy="7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AC022B8-397C-CDAC-9E50-BFF16C75F250}"/>
              </a:ext>
            </a:extLst>
          </p:cNvPr>
          <p:cNvSpPr/>
          <p:nvPr/>
        </p:nvSpPr>
        <p:spPr>
          <a:xfrm>
            <a:off x="3591644" y="4292252"/>
            <a:ext cx="290056" cy="86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1DE204-E2C9-766C-2EA3-2AF8B63110D5}"/>
              </a:ext>
            </a:extLst>
          </p:cNvPr>
          <p:cNvSpPr/>
          <p:nvPr/>
        </p:nvSpPr>
        <p:spPr>
          <a:xfrm>
            <a:off x="3717890" y="3612382"/>
            <a:ext cx="326572" cy="7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75B993-9FCF-9D69-AD4E-4C2942AF6A4C}"/>
              </a:ext>
            </a:extLst>
          </p:cNvPr>
          <p:cNvSpPr/>
          <p:nvPr/>
        </p:nvSpPr>
        <p:spPr>
          <a:xfrm>
            <a:off x="4290646" y="3449522"/>
            <a:ext cx="1482132" cy="72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62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12.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DE5761-2732-869B-6D0F-C98B4FFA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323" y="2101303"/>
            <a:ext cx="3831353" cy="26553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A242BF-5935-5481-053E-7B3679559F0B}"/>
              </a:ext>
            </a:extLst>
          </p:cNvPr>
          <p:cNvSpPr txBox="1"/>
          <p:nvPr/>
        </p:nvSpPr>
        <p:spPr>
          <a:xfrm>
            <a:off x="1856777" y="5027518"/>
            <a:ext cx="273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Fecha de Expedición  / Fecha de Vencimiento.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787B140-5E9E-A4F9-D1C7-F5186BF32168}"/>
              </a:ext>
            </a:extLst>
          </p:cNvPr>
          <p:cNvCxnSpPr>
            <a:cxnSpLocks/>
          </p:cNvCxnSpPr>
          <p:nvPr/>
        </p:nvCxnSpPr>
        <p:spPr>
          <a:xfrm flipH="1">
            <a:off x="4551061" y="5136670"/>
            <a:ext cx="364763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15A5F67-AB98-DF07-3864-A36D4B1BC8B8}"/>
              </a:ext>
            </a:extLst>
          </p:cNvPr>
          <p:cNvCxnSpPr>
            <a:cxnSpLocks/>
          </p:cNvCxnSpPr>
          <p:nvPr/>
        </p:nvCxnSpPr>
        <p:spPr>
          <a:xfrm flipV="1">
            <a:off x="4920579" y="4397260"/>
            <a:ext cx="0" cy="73941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9EC4E2A-AACF-FF87-45B4-AD1AE833FCE7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915824" y="4397260"/>
            <a:ext cx="771421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37A2A74-6D1D-1C98-91CD-AC80FDBCCF2F}"/>
              </a:ext>
            </a:extLst>
          </p:cNvPr>
          <p:cNvSpPr txBox="1"/>
          <p:nvPr/>
        </p:nvSpPr>
        <p:spPr>
          <a:xfrm>
            <a:off x="5912462" y="5027518"/>
            <a:ext cx="1492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Nacionalidad del Titular.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8F21F21-CF3A-A5B8-323C-CA442C5C54F9}"/>
              </a:ext>
            </a:extLst>
          </p:cNvPr>
          <p:cNvCxnSpPr>
            <a:cxnSpLocks/>
          </p:cNvCxnSpPr>
          <p:nvPr/>
        </p:nvCxnSpPr>
        <p:spPr>
          <a:xfrm flipH="1">
            <a:off x="5547699" y="5136670"/>
            <a:ext cx="364763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E387294-41A1-0E52-C3FB-0B542EE89E02}"/>
              </a:ext>
            </a:extLst>
          </p:cNvPr>
          <p:cNvCxnSpPr>
            <a:cxnSpLocks/>
          </p:cNvCxnSpPr>
          <p:nvPr/>
        </p:nvCxnSpPr>
        <p:spPr>
          <a:xfrm flipV="1">
            <a:off x="5558686" y="4868029"/>
            <a:ext cx="0" cy="268641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C16C4CAB-0AB1-AA63-BF8C-1834CF79E115}"/>
              </a:ext>
            </a:extLst>
          </p:cNvPr>
          <p:cNvSpPr/>
          <p:nvPr/>
        </p:nvSpPr>
        <p:spPr>
          <a:xfrm>
            <a:off x="5467284" y="4692380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6643D85-7DD1-5EA9-00D2-94C94B169D23}"/>
              </a:ext>
            </a:extLst>
          </p:cNvPr>
          <p:cNvSpPr/>
          <p:nvPr/>
        </p:nvSpPr>
        <p:spPr>
          <a:xfrm>
            <a:off x="5687245" y="4310831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A9B74F-9809-89DA-5775-CDF06FCC76B2}"/>
              </a:ext>
            </a:extLst>
          </p:cNvPr>
          <p:cNvSpPr txBox="1"/>
          <p:nvPr/>
        </p:nvSpPr>
        <p:spPr>
          <a:xfrm>
            <a:off x="1835102" y="4126165"/>
            <a:ext cx="185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Impresión de la huella dactilar</a:t>
            </a:r>
          </a:p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Pulgar derecho.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C8A0AA3-F89C-E0CE-71D3-31D39DCEE9FD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3732467" y="4310831"/>
            <a:ext cx="681266" cy="4528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995A4B59-6B3A-89D5-D0FA-0B19E319103B}"/>
              </a:ext>
            </a:extLst>
          </p:cNvPr>
          <p:cNvSpPr/>
          <p:nvPr/>
        </p:nvSpPr>
        <p:spPr>
          <a:xfrm>
            <a:off x="4413733" y="4224402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DB92A07-6D29-F4EF-0D41-D801AFA3510E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471040" y="4310831"/>
            <a:ext cx="1078256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E79F5C7F-3775-48FE-2265-F8747411B770}"/>
              </a:ext>
            </a:extLst>
          </p:cNvPr>
          <p:cNvSpPr/>
          <p:nvPr/>
        </p:nvSpPr>
        <p:spPr>
          <a:xfrm>
            <a:off x="7471040" y="4224402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C9B6F94-68AC-18B6-0FAA-B4D125CE5376}"/>
              </a:ext>
            </a:extLst>
          </p:cNvPr>
          <p:cNvSpPr txBox="1"/>
          <p:nvPr/>
        </p:nvSpPr>
        <p:spPr>
          <a:xfrm>
            <a:off x="8654296" y="4126165"/>
            <a:ext cx="185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Fotografía digital del titular.</a:t>
            </a:r>
          </a:p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51 X 51 mm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C28701C-EBB6-45CA-6574-DF410A3D6DC6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513097" y="3744774"/>
            <a:ext cx="2036199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187C5834-F5E0-D097-2071-61BCF14BE18A}"/>
              </a:ext>
            </a:extLst>
          </p:cNvPr>
          <p:cNvSpPr/>
          <p:nvPr/>
        </p:nvSpPr>
        <p:spPr>
          <a:xfrm>
            <a:off x="6513097" y="3658345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D903AA3-E9F7-E404-9AC6-0FEB354D0388}"/>
              </a:ext>
            </a:extLst>
          </p:cNvPr>
          <p:cNvSpPr txBox="1"/>
          <p:nvPr/>
        </p:nvSpPr>
        <p:spPr>
          <a:xfrm>
            <a:off x="8654296" y="3600371"/>
            <a:ext cx="1857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Estado Civil.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9099A5B-BE75-A831-703F-59AEC0230E64}"/>
              </a:ext>
            </a:extLst>
          </p:cNvPr>
          <p:cNvSpPr txBox="1"/>
          <p:nvPr/>
        </p:nvSpPr>
        <p:spPr>
          <a:xfrm>
            <a:off x="1835102" y="3626125"/>
            <a:ext cx="1857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Fecha de Nacimiento.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7847FF7-5F7F-8355-E1AE-157C1A885C97}"/>
              </a:ext>
            </a:extLst>
          </p:cNvPr>
          <p:cNvCxnSpPr>
            <a:cxnSpLocks/>
          </p:cNvCxnSpPr>
          <p:nvPr/>
        </p:nvCxnSpPr>
        <p:spPr>
          <a:xfrm flipH="1">
            <a:off x="3732467" y="3744774"/>
            <a:ext cx="1136827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>
            <a:extLst>
              <a:ext uri="{FF2B5EF4-FFF2-40B4-BE49-F238E27FC236}">
                <a16:creationId xmlns:a16="http://schemas.microsoft.com/office/drawing/2014/main" id="{BBBE0113-9CB1-DD0A-03A5-5C40D67269A7}"/>
              </a:ext>
            </a:extLst>
          </p:cNvPr>
          <p:cNvSpPr/>
          <p:nvPr/>
        </p:nvSpPr>
        <p:spPr>
          <a:xfrm>
            <a:off x="4829395" y="3658345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32664AD-910E-E2C1-922F-8D976700FFE8}"/>
              </a:ext>
            </a:extLst>
          </p:cNvPr>
          <p:cNvSpPr txBox="1"/>
          <p:nvPr/>
        </p:nvSpPr>
        <p:spPr>
          <a:xfrm>
            <a:off x="1835102" y="3276503"/>
            <a:ext cx="1857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Firma Digitalizada.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2E2C853-B345-F6B8-17CF-B5265D7C74EB}"/>
              </a:ext>
            </a:extLst>
          </p:cNvPr>
          <p:cNvCxnSpPr>
            <a:cxnSpLocks/>
          </p:cNvCxnSpPr>
          <p:nvPr/>
        </p:nvCxnSpPr>
        <p:spPr>
          <a:xfrm flipH="1">
            <a:off x="3732467" y="3395152"/>
            <a:ext cx="1136827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66099542-D0AA-7CE5-6DAE-D5A210C7D5CA}"/>
              </a:ext>
            </a:extLst>
          </p:cNvPr>
          <p:cNvSpPr/>
          <p:nvPr/>
        </p:nvSpPr>
        <p:spPr>
          <a:xfrm>
            <a:off x="4829395" y="3308723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DCF1DB2-8299-2A0B-40E2-392FCFE4B80A}"/>
              </a:ext>
            </a:extLst>
          </p:cNvPr>
          <p:cNvSpPr txBox="1"/>
          <p:nvPr/>
        </p:nvSpPr>
        <p:spPr>
          <a:xfrm>
            <a:off x="1551161" y="2859799"/>
            <a:ext cx="214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Nombres Completos.</a:t>
            </a:r>
          </a:p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Apellidos y Nombres, en ese orden.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7645CF1-F2D4-CCA0-BFBC-CF2E10A6614E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3732467" y="3045747"/>
            <a:ext cx="828117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17BD29AC-5195-D0EE-C4D3-2E8340D79DA7}"/>
              </a:ext>
            </a:extLst>
          </p:cNvPr>
          <p:cNvSpPr/>
          <p:nvPr/>
        </p:nvSpPr>
        <p:spPr>
          <a:xfrm>
            <a:off x="4560584" y="2959318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314F1D8-AEF2-E8EE-90C7-7A6429F90B21}"/>
              </a:ext>
            </a:extLst>
          </p:cNvPr>
          <p:cNvSpPr txBox="1"/>
          <p:nvPr/>
        </p:nvSpPr>
        <p:spPr>
          <a:xfrm>
            <a:off x="2111298" y="2473225"/>
            <a:ext cx="1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de serie de la cédula de identidad.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D4D7981-85D0-BC34-025E-F5A59250F47E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3732467" y="2659173"/>
            <a:ext cx="1642374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id="{CB010162-115A-AD41-0076-4E31D6E7E121}"/>
              </a:ext>
            </a:extLst>
          </p:cNvPr>
          <p:cNvSpPr/>
          <p:nvPr/>
        </p:nvSpPr>
        <p:spPr>
          <a:xfrm>
            <a:off x="5374841" y="2572744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7AB83F4-D7D6-9CFD-EF63-5BECCB730FD1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925247" y="2653017"/>
            <a:ext cx="667424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2275CE80-4715-DCB7-1499-8D632DD77EEA}"/>
              </a:ext>
            </a:extLst>
          </p:cNvPr>
          <p:cNvSpPr/>
          <p:nvPr/>
        </p:nvSpPr>
        <p:spPr>
          <a:xfrm>
            <a:off x="7925247" y="2566588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588CBA8B-CF5F-8D56-FF7C-9AB8AF1C0822}"/>
              </a:ext>
            </a:extLst>
          </p:cNvPr>
          <p:cNvSpPr txBox="1"/>
          <p:nvPr/>
        </p:nvSpPr>
        <p:spPr>
          <a:xfrm>
            <a:off x="8654296" y="2537601"/>
            <a:ext cx="2032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de la Oficina expedidora.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C2D47777-4CF4-A040-422F-64E9D54A1D09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7925247" y="2933433"/>
            <a:ext cx="667424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id="{5DE36BCC-77AA-F264-DAD6-35C867FF8181}"/>
              </a:ext>
            </a:extLst>
          </p:cNvPr>
          <p:cNvSpPr/>
          <p:nvPr/>
        </p:nvSpPr>
        <p:spPr>
          <a:xfrm>
            <a:off x="7925247" y="2847004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F8801ED-A1BB-DD89-FA3B-D72E21EECDA3}"/>
              </a:ext>
            </a:extLst>
          </p:cNvPr>
          <p:cNvSpPr txBox="1"/>
          <p:nvPr/>
        </p:nvSpPr>
        <p:spPr>
          <a:xfrm>
            <a:off x="8654296" y="2813633"/>
            <a:ext cx="2718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Firma y nombre del director(a) del SAIME.</a:t>
            </a:r>
          </a:p>
        </p:txBody>
      </p:sp>
    </p:spTree>
    <p:extLst>
      <p:ext uri="{BB962C8B-B14F-4D97-AF65-F5344CB8AC3E}">
        <p14:creationId xmlns:p14="http://schemas.microsoft.com/office/powerpoint/2010/main" val="190406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13.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306C8FB-1D60-415D-8E73-D835797855C4}"/>
              </a:ext>
            </a:extLst>
          </p:cNvPr>
          <p:cNvSpPr txBox="1"/>
          <p:nvPr/>
        </p:nvSpPr>
        <p:spPr>
          <a:xfrm>
            <a:off x="974146" y="1642093"/>
            <a:ext cx="2865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Formulario Procuraduría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De igual forma podemos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validar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los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antecedentes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en la página de la procuraduría general de la nación.</a:t>
            </a:r>
          </a:p>
          <a:p>
            <a:pPr algn="ctr"/>
            <a:endParaRPr lang="es-CO" sz="1600" dirty="0">
              <a:solidFill>
                <a:schemeClr val="accent5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algn="ctr"/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* Podrás ingresar el número del PEP o PPT *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C161204-4244-09FC-743B-C4D0533140BF}"/>
              </a:ext>
            </a:extLst>
          </p:cNvPr>
          <p:cNvCxnSpPr/>
          <p:nvPr/>
        </p:nvCxnSpPr>
        <p:spPr>
          <a:xfrm>
            <a:off x="8474002" y="2339516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AFC9CB-4C4C-03BB-F0D1-4A1668E4DA3D}"/>
              </a:ext>
            </a:extLst>
          </p:cNvPr>
          <p:cNvCxnSpPr/>
          <p:nvPr/>
        </p:nvCxnSpPr>
        <p:spPr>
          <a:xfrm>
            <a:off x="8474002" y="2495428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1B9B5601-9AAC-B1EC-EABB-812CD8CCA637}"/>
              </a:ext>
            </a:extLst>
          </p:cNvPr>
          <p:cNvSpPr/>
          <p:nvPr/>
        </p:nvSpPr>
        <p:spPr>
          <a:xfrm>
            <a:off x="4462943" y="3355596"/>
            <a:ext cx="763398" cy="32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3EE8D0D-0267-3642-1ECA-FEA09DF3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9" y="1875429"/>
            <a:ext cx="5250530" cy="23632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194B9A-0B6E-DDBC-3C5C-0BD574967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81" y="2131235"/>
            <a:ext cx="47015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36FF3-B2DB-708F-5DCC-595793F9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05FE9-55B0-5FE1-5F84-5B30621A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8" y="3153123"/>
            <a:ext cx="3707605" cy="13859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955AE5-3B8F-6681-FCF6-0C639A2F2FB8}"/>
              </a:ext>
            </a:extLst>
          </p:cNvPr>
          <p:cNvSpPr txBox="1"/>
          <p:nvPr/>
        </p:nvSpPr>
        <p:spPr>
          <a:xfrm>
            <a:off x="4413628" y="5742219"/>
            <a:ext cx="121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err="1">
                <a:solidFill>
                  <a:schemeClr val="bg1"/>
                </a:solidFill>
                <a:latin typeface="Metropolis Light" pitchFamily="2" charset="77"/>
              </a:rPr>
              <a:t>FullReto.co</a:t>
            </a:r>
            <a:endParaRPr lang="es-CO" sz="1200">
              <a:solidFill>
                <a:schemeClr val="bg1"/>
              </a:solidFill>
              <a:latin typeface="Metropolis Light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35ACB3-6DF5-84F3-0303-7327E307EFDF}"/>
              </a:ext>
            </a:extLst>
          </p:cNvPr>
          <p:cNvSpPr txBox="1"/>
          <p:nvPr/>
        </p:nvSpPr>
        <p:spPr>
          <a:xfrm>
            <a:off x="5856563" y="5742220"/>
            <a:ext cx="174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chemeClr val="bg1"/>
                </a:solidFill>
                <a:latin typeface="Metropolis Light" pitchFamily="2" charset="77"/>
              </a:rPr>
              <a:t>Grupo </a:t>
            </a:r>
            <a:r>
              <a:rPr lang="es-CO" sz="1200" err="1">
                <a:solidFill>
                  <a:schemeClr val="bg1"/>
                </a:solidFill>
                <a:latin typeface="Metropolis Light" pitchFamily="2" charset="77"/>
              </a:rPr>
              <a:t>Vinnare</a:t>
            </a:r>
            <a:r>
              <a:rPr lang="es-CO" sz="1200">
                <a:solidFill>
                  <a:schemeClr val="bg1"/>
                </a:solidFill>
                <a:latin typeface="Metropolis Light" pitchFamily="2" charset="77"/>
              </a:rPr>
              <a:t> S.A.S.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5439515-B0A0-7C74-EC02-2E671CEE1EE7}"/>
              </a:ext>
            </a:extLst>
          </p:cNvPr>
          <p:cNvCxnSpPr>
            <a:cxnSpLocks/>
          </p:cNvCxnSpPr>
          <p:nvPr/>
        </p:nvCxnSpPr>
        <p:spPr>
          <a:xfrm flipV="1">
            <a:off x="5743074" y="5742219"/>
            <a:ext cx="0" cy="276999"/>
          </a:xfrm>
          <a:prstGeom prst="line">
            <a:avLst/>
          </a:prstGeom>
          <a:ln w="19050">
            <a:solidFill>
              <a:srgbClr val="F53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C0F4E-673B-88F9-54A6-6C2E183730BB}"/>
              </a:ext>
            </a:extLst>
          </p:cNvPr>
          <p:cNvSpPr txBox="1"/>
          <p:nvPr/>
        </p:nvSpPr>
        <p:spPr>
          <a:xfrm>
            <a:off x="3470369" y="1597333"/>
            <a:ext cx="502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Metropolis" pitchFamily="2" charset="77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39970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36FF3-B2DB-708F-5DCC-595793F9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05FE9-55B0-5FE1-5F84-5B30621A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9" y="734901"/>
            <a:ext cx="1525556" cy="5702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955AE5-3B8F-6681-FCF6-0C639A2F2FB8}"/>
              </a:ext>
            </a:extLst>
          </p:cNvPr>
          <p:cNvSpPr txBox="1"/>
          <p:nvPr/>
        </p:nvSpPr>
        <p:spPr>
          <a:xfrm>
            <a:off x="742407" y="5984599"/>
            <a:ext cx="986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err="1">
                <a:solidFill>
                  <a:schemeClr val="bg1"/>
                </a:solidFill>
                <a:latin typeface="Metropolis Light" pitchFamily="2" charset="77"/>
              </a:rPr>
              <a:t>FullReto.co</a:t>
            </a:r>
            <a:endParaRPr lang="es-CO" sz="1200">
              <a:solidFill>
                <a:schemeClr val="bg1"/>
              </a:solidFill>
              <a:latin typeface="Metropolis Light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35ACB3-6DF5-84F3-0303-7327E307EFDF}"/>
              </a:ext>
            </a:extLst>
          </p:cNvPr>
          <p:cNvSpPr txBox="1"/>
          <p:nvPr/>
        </p:nvSpPr>
        <p:spPr>
          <a:xfrm>
            <a:off x="1955690" y="5984600"/>
            <a:ext cx="6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chemeClr val="bg1"/>
                </a:solidFill>
                <a:latin typeface="Metropolis Light" pitchFamily="2" charset="77"/>
              </a:rPr>
              <a:t>2022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5439515-B0A0-7C74-EC02-2E671CEE1EE7}"/>
              </a:ext>
            </a:extLst>
          </p:cNvPr>
          <p:cNvCxnSpPr>
            <a:cxnSpLocks/>
          </p:cNvCxnSpPr>
          <p:nvPr/>
        </p:nvCxnSpPr>
        <p:spPr>
          <a:xfrm flipV="1">
            <a:off x="1842201" y="5984599"/>
            <a:ext cx="0" cy="276999"/>
          </a:xfrm>
          <a:prstGeom prst="line">
            <a:avLst/>
          </a:prstGeom>
          <a:ln w="19050">
            <a:solidFill>
              <a:srgbClr val="F53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FA44FD1-81DE-7BCD-3747-8A05707AC49B}"/>
              </a:ext>
            </a:extLst>
          </p:cNvPr>
          <p:cNvSpPr txBox="1"/>
          <p:nvPr/>
        </p:nvSpPr>
        <p:spPr>
          <a:xfrm>
            <a:off x="809258" y="2521059"/>
            <a:ext cx="1057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Metropolis" pitchFamily="2" charset="77"/>
              </a:rPr>
              <a:t>Verificación de Usuarios:</a:t>
            </a:r>
          </a:p>
          <a:p>
            <a:r>
              <a:rPr lang="es-CO" sz="3600" b="1" dirty="0">
                <a:solidFill>
                  <a:schemeClr val="bg1"/>
                </a:solidFill>
                <a:latin typeface="Metropolis" pitchFamily="2" charset="77"/>
              </a:rPr>
              <a:t>Nacionalidad Venezolana.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F0F101-895D-6B46-AE8D-F009E248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09" y="2124477"/>
            <a:ext cx="1362426" cy="457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E51AB3-1ED9-9F81-5933-2746A47623D0}"/>
              </a:ext>
            </a:extLst>
          </p:cNvPr>
          <p:cNvSpPr txBox="1"/>
          <p:nvPr/>
        </p:nvSpPr>
        <p:spPr>
          <a:xfrm>
            <a:off x="1560322" y="4391328"/>
            <a:ext cx="610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Metropolis" pitchFamily="2" charset="77"/>
              </a:rPr>
              <a:t>Documentos PEP Y PPT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C89A7D-2322-6E1C-A88C-0830A88B8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08" y="4293130"/>
            <a:ext cx="356451" cy="6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850F58B-F209-F5BB-4E46-2441A200B850}"/>
              </a:ext>
            </a:extLst>
          </p:cNvPr>
          <p:cNvSpPr/>
          <p:nvPr/>
        </p:nvSpPr>
        <p:spPr>
          <a:xfrm>
            <a:off x="1066800" y="1330778"/>
            <a:ext cx="5029200" cy="4623455"/>
          </a:xfrm>
          <a:prstGeom prst="rect">
            <a:avLst/>
          </a:prstGeom>
          <a:solidFill>
            <a:srgbClr val="002A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828F9D-6576-2142-FE16-60500D66075E}"/>
              </a:ext>
            </a:extLst>
          </p:cNvPr>
          <p:cNvSpPr txBox="1"/>
          <p:nvPr/>
        </p:nvSpPr>
        <p:spPr>
          <a:xfrm>
            <a:off x="1813610" y="1950777"/>
            <a:ext cx="368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Metropolis" pitchFamily="2" charset="77"/>
              </a:rPr>
              <a:t>Permiso Especial</a:t>
            </a:r>
          </a:p>
          <a:p>
            <a:r>
              <a:rPr lang="es-CO" sz="2800" b="1" dirty="0">
                <a:solidFill>
                  <a:schemeClr val="bg1"/>
                </a:solidFill>
                <a:latin typeface="Metropolis" pitchFamily="2" charset="77"/>
              </a:rPr>
              <a:t>De Permanencia </a:t>
            </a:r>
            <a:r>
              <a:rPr lang="es-CO" sz="2800" b="1" dirty="0">
                <a:solidFill>
                  <a:srgbClr val="FFFF00"/>
                </a:solidFill>
                <a:latin typeface="Metropolis" pitchFamily="2" charset="77"/>
              </a:rPr>
              <a:t>(PEP)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F907E0-F549-600C-D9B9-D1C5C1FCAE0F}"/>
              </a:ext>
            </a:extLst>
          </p:cNvPr>
          <p:cNvSpPr txBox="1"/>
          <p:nvPr/>
        </p:nvSpPr>
        <p:spPr>
          <a:xfrm>
            <a:off x="1813611" y="3637057"/>
            <a:ext cx="368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IN 2014" panose="020B0504020202020204" pitchFamily="34" charset="77"/>
                <a:ea typeface="DIN 2014" panose="020B0504020202020204" pitchFamily="34" charset="77"/>
                <a:cs typeface="Times New Roman" panose="02020603050405020304" pitchFamily="18" charset="0"/>
              </a:rPr>
              <a:t>Permite permanecer temporalmente en condiciones de regularización migratoria y acceder a la oferta institucional en materia de salud, educación, trabajo, etc.</a:t>
            </a:r>
            <a:endParaRPr lang="es-CO" dirty="0">
              <a:solidFill>
                <a:schemeClr val="bg1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50972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01.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2F0020-8006-4258-952B-CFD88DC1E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2" t="7409" r="6845" b="11329"/>
          <a:stretch/>
        </p:blipFill>
        <p:spPr bwMode="auto">
          <a:xfrm>
            <a:off x="6096000" y="1325330"/>
            <a:ext cx="5029200" cy="462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F907E0-F549-600C-D9B9-D1C5C1FCAE0F}"/>
              </a:ext>
            </a:extLst>
          </p:cNvPr>
          <p:cNvSpPr txBox="1"/>
          <p:nvPr/>
        </p:nvSpPr>
        <p:spPr>
          <a:xfrm>
            <a:off x="972246" y="1920113"/>
            <a:ext cx="40333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2A3A"/>
                </a:solidFill>
                <a:latin typeface="Metropolis" pitchFamily="2" charset="77"/>
              </a:rPr>
              <a:t>Certificado del estado del PEP</a:t>
            </a:r>
          </a:p>
          <a:p>
            <a:endParaRPr lang="es-CO" sz="2000" dirty="0">
              <a:solidFill>
                <a:srgbClr val="002A3A"/>
              </a:solidFill>
              <a:latin typeface="Metropolis" pitchFamily="2" charset="77"/>
            </a:endParaRPr>
          </a:p>
          <a:p>
            <a:r>
              <a:rPr lang="es-CO" sz="20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La solicitud de este documento la puedes realizar a través del siguiente l</a:t>
            </a:r>
            <a:r>
              <a:rPr lang="es-CO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ink:</a:t>
            </a:r>
          </a:p>
          <a:p>
            <a:endParaRPr lang="es-CO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r>
              <a:rPr lang="es-CO" sz="1400" u="sng" dirty="0">
                <a:solidFill>
                  <a:srgbClr val="0563C1"/>
                </a:solidFill>
                <a:effectLst/>
                <a:latin typeface="DIN 2014" panose="020B0504020202020204" pitchFamily="34" charset="77"/>
                <a:ea typeface="DIN 2014" panose="020B0504020202020204" pitchFamily="34" charset="77"/>
                <a:cs typeface="Times New Roman" panose="02020603050405020304" pitchFamily="18" charset="0"/>
                <a:hlinkClick r:id="rId2"/>
              </a:rPr>
              <a:t>apps.migracioncolombia.gov.co/consultarVEN/</a:t>
            </a:r>
            <a:endParaRPr lang="es-CO" sz="1400" dirty="0">
              <a:effectLst/>
              <a:latin typeface="DIN 2014" panose="020B0504020202020204" pitchFamily="34" charset="77"/>
              <a:ea typeface="DIN 2014" panose="020B0504020202020204" pitchFamily="34" charset="77"/>
              <a:cs typeface="Times New Roman" panose="02020603050405020304" pitchFamily="18" charset="0"/>
            </a:endParaRPr>
          </a:p>
          <a:p>
            <a:endParaRPr lang="es-CO" b="1" dirty="0">
              <a:solidFill>
                <a:srgbClr val="FFC629"/>
              </a:solidFill>
              <a:latin typeface="Metropolis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02.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850F58B-F209-F5BB-4E46-2441A200B850}"/>
              </a:ext>
            </a:extLst>
          </p:cNvPr>
          <p:cNvSpPr/>
          <p:nvPr/>
        </p:nvSpPr>
        <p:spPr>
          <a:xfrm>
            <a:off x="6096000" y="1920113"/>
            <a:ext cx="1905949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2A3A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1200460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BEF46E-8637-3F12-3A00-1F163B70BC83}"/>
              </a:ext>
            </a:extLst>
          </p:cNvPr>
          <p:cNvSpPr txBox="1"/>
          <p:nvPr/>
        </p:nvSpPr>
        <p:spPr>
          <a:xfrm>
            <a:off x="6145542" y="1981665"/>
            <a:ext cx="14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Para acceder de forma manual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DE49CBF-79FF-19D3-CE76-D49E01A22E9A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5774552" y="2264198"/>
            <a:ext cx="0" cy="335985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C8B9B319-D198-CA6A-E329-F021F777C61B}"/>
              </a:ext>
            </a:extLst>
          </p:cNvPr>
          <p:cNvSpPr/>
          <p:nvPr/>
        </p:nvSpPr>
        <p:spPr>
          <a:xfrm>
            <a:off x="5712329" y="2139753"/>
            <a:ext cx="124445" cy="124445"/>
          </a:xfrm>
          <a:prstGeom prst="ellips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197CCC-37D6-D981-FD55-5C29C62012B9}"/>
              </a:ext>
            </a:extLst>
          </p:cNvPr>
          <p:cNvSpPr txBox="1"/>
          <p:nvPr/>
        </p:nvSpPr>
        <p:spPr>
          <a:xfrm>
            <a:off x="8092875" y="1981666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Vé</a:t>
            </a:r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 a la página de Migración</a:t>
            </a:r>
          </a:p>
          <a:p>
            <a:r>
              <a:rPr lang="es-CO" sz="1200" dirty="0" err="1">
                <a:solidFill>
                  <a:schemeClr val="accent5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Migracioncolombia.gov.co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02389BCC-DE7F-A958-019B-111B8C8F5C34}"/>
              </a:ext>
            </a:extLst>
          </p:cNvPr>
          <p:cNvSpPr/>
          <p:nvPr/>
        </p:nvSpPr>
        <p:spPr>
          <a:xfrm rot="8100000">
            <a:off x="7505472" y="2089171"/>
            <a:ext cx="225611" cy="2256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5CD9B7-4E30-D0F9-8363-8C415FB88D71}"/>
              </a:ext>
            </a:extLst>
          </p:cNvPr>
          <p:cNvSpPr txBox="1"/>
          <p:nvPr/>
        </p:nvSpPr>
        <p:spPr>
          <a:xfrm>
            <a:off x="8092875" y="2769066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Haz clic en el botón de nuevo</a:t>
            </a:r>
          </a:p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Portal migración.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1F51988-2819-4A7E-15C1-9307A94A1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8140"/>
            <a:ext cx="1905947" cy="7139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1458E41-843C-83A2-7F08-2E800066B508}"/>
              </a:ext>
            </a:extLst>
          </p:cNvPr>
          <p:cNvSpPr txBox="1"/>
          <p:nvPr/>
        </p:nvSpPr>
        <p:spPr>
          <a:xfrm>
            <a:off x="8092875" y="3653665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Haz clic en la sección</a:t>
            </a:r>
          </a:p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Venezuela.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E774DB7-04F4-619D-382A-AEA3844E8A8C}"/>
              </a:ext>
            </a:extLst>
          </p:cNvPr>
          <p:cNvSpPr txBox="1"/>
          <p:nvPr/>
        </p:nvSpPr>
        <p:spPr>
          <a:xfrm>
            <a:off x="8092875" y="4577001"/>
            <a:ext cx="272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Haz clic en la botón PEP.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E31256-D58C-45F9-0A0E-03941F44FC7B}"/>
              </a:ext>
            </a:extLst>
          </p:cNvPr>
          <p:cNvSpPr txBox="1"/>
          <p:nvPr/>
        </p:nvSpPr>
        <p:spPr>
          <a:xfrm>
            <a:off x="8092875" y="5300881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Haz clic en la botón </a:t>
            </a:r>
          </a:p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Estado PEP.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96BC71A-681B-EE46-8C45-4E97CEA935AD}"/>
              </a:ext>
            </a:extLst>
          </p:cNvPr>
          <p:cNvSpPr/>
          <p:nvPr/>
        </p:nvSpPr>
        <p:spPr>
          <a:xfrm>
            <a:off x="6096000" y="3541979"/>
            <a:ext cx="1905921" cy="713974"/>
          </a:xfrm>
          <a:prstGeom prst="rect">
            <a:avLst/>
          </a:prstGeom>
          <a:solidFill>
            <a:srgbClr val="F9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EEDFB9A-4ADB-AFD2-D193-0662B61172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664" t="18557" r="-6664" b="10531"/>
          <a:stretch/>
        </p:blipFill>
        <p:spPr>
          <a:xfrm>
            <a:off x="6096000" y="3541979"/>
            <a:ext cx="1905936" cy="72360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EE1CC45-496D-D061-7FC5-5D490760D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60" y="4415180"/>
            <a:ext cx="1681800" cy="60064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6F93D72-767E-205C-3C33-212300E26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715" y="5196642"/>
            <a:ext cx="1905921" cy="726771"/>
          </a:xfrm>
          <a:prstGeom prst="rect">
            <a:avLst/>
          </a:prstGeom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1365EE44-E440-1527-D784-49F6173E3C8F}"/>
              </a:ext>
            </a:extLst>
          </p:cNvPr>
          <p:cNvSpPr/>
          <p:nvPr/>
        </p:nvSpPr>
        <p:spPr>
          <a:xfrm>
            <a:off x="5712329" y="5500028"/>
            <a:ext cx="124445" cy="124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1A7A9372-879F-DDB8-9F5D-E6198E4235D2}"/>
              </a:ext>
            </a:extLst>
          </p:cNvPr>
          <p:cNvSpPr/>
          <p:nvPr/>
        </p:nvSpPr>
        <p:spPr>
          <a:xfrm>
            <a:off x="5712329" y="2901753"/>
            <a:ext cx="124445" cy="124445"/>
          </a:xfrm>
          <a:prstGeom prst="ellips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D451350D-32B9-D9B4-867A-A43F81B64D56}"/>
              </a:ext>
            </a:extLst>
          </p:cNvPr>
          <p:cNvSpPr/>
          <p:nvPr/>
        </p:nvSpPr>
        <p:spPr>
          <a:xfrm>
            <a:off x="5712329" y="3799220"/>
            <a:ext cx="124445" cy="124445"/>
          </a:xfrm>
          <a:prstGeom prst="ellips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A473EC1-EE6F-4655-DBA1-99D6801110C9}"/>
              </a:ext>
            </a:extLst>
          </p:cNvPr>
          <p:cNvSpPr/>
          <p:nvPr/>
        </p:nvSpPr>
        <p:spPr>
          <a:xfrm>
            <a:off x="5712329" y="4637420"/>
            <a:ext cx="124445" cy="124445"/>
          </a:xfrm>
          <a:prstGeom prst="ellips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57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03.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D3C86C-9653-AE2A-720B-AF8A420A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65" t="-6548" r="-2933" b="-9464"/>
          <a:stretch/>
        </p:blipFill>
        <p:spPr>
          <a:xfrm>
            <a:off x="1881719" y="1732947"/>
            <a:ext cx="3689348" cy="242235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6A9DF17-B23B-EF44-9B4B-8C04DFEA00CB}"/>
              </a:ext>
            </a:extLst>
          </p:cNvPr>
          <p:cNvSpPr txBox="1"/>
          <p:nvPr/>
        </p:nvSpPr>
        <p:spPr>
          <a:xfrm>
            <a:off x="2371356" y="1556644"/>
            <a:ext cx="1293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Número del PEP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306C8FB-1D60-415D-8E73-D835797855C4}"/>
              </a:ext>
            </a:extLst>
          </p:cNvPr>
          <p:cNvSpPr txBox="1"/>
          <p:nvPr/>
        </p:nvSpPr>
        <p:spPr>
          <a:xfrm>
            <a:off x="5732298" y="1556644"/>
            <a:ext cx="2865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Formulario PEP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A32856D-DA50-D4F8-E78A-8CDEFC3F0F12}"/>
              </a:ext>
            </a:extLst>
          </p:cNvPr>
          <p:cNvCxnSpPr>
            <a:cxnSpLocks/>
          </p:cNvCxnSpPr>
          <p:nvPr/>
        </p:nvCxnSpPr>
        <p:spPr>
          <a:xfrm flipH="1" flipV="1">
            <a:off x="1874024" y="2355545"/>
            <a:ext cx="168361" cy="1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13AE2C-441A-0860-3910-7EE5B6279C8B}"/>
              </a:ext>
            </a:extLst>
          </p:cNvPr>
          <p:cNvCxnSpPr>
            <a:cxnSpLocks/>
          </p:cNvCxnSpPr>
          <p:nvPr/>
        </p:nvCxnSpPr>
        <p:spPr>
          <a:xfrm flipH="1" flipV="1">
            <a:off x="1874024" y="1672060"/>
            <a:ext cx="7695" cy="683485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F808B45B-5467-E9C6-6C4B-2ED30C757221}"/>
              </a:ext>
            </a:extLst>
          </p:cNvPr>
          <p:cNvSpPr/>
          <p:nvPr/>
        </p:nvSpPr>
        <p:spPr>
          <a:xfrm>
            <a:off x="1958205" y="2269116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Una vez en la página, al hacer clic en </a:t>
            </a:r>
            <a:r>
              <a:rPr lang="es-CO" sz="1600" i="1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”Solicitar Certificado”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tendrás que llenar el formulario, iniciando con el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Número del PEP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y la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fecha de expedición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o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renovación.</a:t>
            </a:r>
          </a:p>
          <a:p>
            <a:pPr algn="ctr"/>
            <a:endParaRPr lang="es-CO" sz="1600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algn="ctr"/>
            <a:r>
              <a:rPr lang="es-CO" sz="1600" i="1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* No olvides el Captcha antes de hacer clic en ”Consultar PEP” *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02D774-4B48-A87F-4BFD-977D4DDAB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9" t="986" r="365" b="2397"/>
          <a:stretch/>
        </p:blipFill>
        <p:spPr>
          <a:xfrm>
            <a:off x="5774596" y="1871393"/>
            <a:ext cx="4308710" cy="2145461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C161204-4244-09FC-743B-C4D0533140BF}"/>
              </a:ext>
            </a:extLst>
          </p:cNvPr>
          <p:cNvCxnSpPr/>
          <p:nvPr/>
        </p:nvCxnSpPr>
        <p:spPr>
          <a:xfrm>
            <a:off x="8474002" y="2339516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AFC9CB-4C4C-03BB-F0D1-4A1668E4DA3D}"/>
              </a:ext>
            </a:extLst>
          </p:cNvPr>
          <p:cNvCxnSpPr/>
          <p:nvPr/>
        </p:nvCxnSpPr>
        <p:spPr>
          <a:xfrm>
            <a:off x="8474002" y="2495428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3278CBF-C155-844B-63E8-CBFED1A37C1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874024" y="1672060"/>
            <a:ext cx="497332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6CA6B7-6AF8-7480-A9C5-4B1DC6600D47}"/>
              </a:ext>
            </a:extLst>
          </p:cNvPr>
          <p:cNvSpPr txBox="1"/>
          <p:nvPr/>
        </p:nvSpPr>
        <p:spPr>
          <a:xfrm>
            <a:off x="2603087" y="4011746"/>
            <a:ext cx="1361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Fecha de Expedición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F5F1D6D-CDCF-EA52-1E98-E5AB746B45CD}"/>
              </a:ext>
            </a:extLst>
          </p:cNvPr>
          <p:cNvCxnSpPr>
            <a:cxnSpLocks/>
          </p:cNvCxnSpPr>
          <p:nvPr/>
        </p:nvCxnSpPr>
        <p:spPr>
          <a:xfrm flipH="1">
            <a:off x="3896977" y="4120898"/>
            <a:ext cx="364763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68C5047-79A7-462C-11C3-DB1FF6344EBC}"/>
              </a:ext>
            </a:extLst>
          </p:cNvPr>
          <p:cNvCxnSpPr>
            <a:cxnSpLocks/>
          </p:cNvCxnSpPr>
          <p:nvPr/>
        </p:nvCxnSpPr>
        <p:spPr>
          <a:xfrm flipV="1">
            <a:off x="4266495" y="3857852"/>
            <a:ext cx="0" cy="263046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C1629E68-BDB1-6E46-97EC-8765BFFCDFD3}"/>
              </a:ext>
            </a:extLst>
          </p:cNvPr>
          <p:cNvSpPr/>
          <p:nvPr/>
        </p:nvSpPr>
        <p:spPr>
          <a:xfrm>
            <a:off x="4175311" y="3740924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25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04.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306C8FB-1D60-415D-8E73-D835797855C4}"/>
              </a:ext>
            </a:extLst>
          </p:cNvPr>
          <p:cNvSpPr txBox="1"/>
          <p:nvPr/>
        </p:nvSpPr>
        <p:spPr>
          <a:xfrm>
            <a:off x="1497508" y="1447509"/>
            <a:ext cx="2865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Formulario PEP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2406651" y="4651819"/>
            <a:ext cx="7218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Si la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información es correcta </a:t>
            </a:r>
            <a:r>
              <a:rPr lang="es-CO" sz="1600" i="1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(incluyendo el Captcha)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podrás ver la información del PEP ingresado. Recuerda que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podrás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descargar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este documento para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subirlo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a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nuestra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plataforma.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C161204-4244-09FC-743B-C4D0533140BF}"/>
              </a:ext>
            </a:extLst>
          </p:cNvPr>
          <p:cNvCxnSpPr/>
          <p:nvPr/>
        </p:nvCxnSpPr>
        <p:spPr>
          <a:xfrm>
            <a:off x="8474002" y="2339516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9185B6B-F3E0-EE89-9D05-9E94BFA48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" b="2409"/>
          <a:stretch/>
        </p:blipFill>
        <p:spPr>
          <a:xfrm>
            <a:off x="1535389" y="1757194"/>
            <a:ext cx="4463616" cy="2288972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AFC9CB-4C4C-03BB-F0D1-4A1668E4DA3D}"/>
              </a:ext>
            </a:extLst>
          </p:cNvPr>
          <p:cNvCxnSpPr/>
          <p:nvPr/>
        </p:nvCxnSpPr>
        <p:spPr>
          <a:xfrm>
            <a:off x="8474002" y="2495428"/>
            <a:ext cx="78798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CFDA43F-0109-0493-66B4-5569C8027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97" y="1757194"/>
            <a:ext cx="3779520" cy="213423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86CA6B7-6AF8-7480-A9C5-4B1DC6600D47}"/>
              </a:ext>
            </a:extLst>
          </p:cNvPr>
          <p:cNvSpPr txBox="1"/>
          <p:nvPr/>
        </p:nvSpPr>
        <p:spPr>
          <a:xfrm>
            <a:off x="2406651" y="4152733"/>
            <a:ext cx="1361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00A3DA"/>
                </a:solidFill>
                <a:latin typeface="Metropolis Light" pitchFamily="2" charset="77"/>
              </a:rPr>
              <a:t>Botón de descarga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9B5601-9AAC-B1EC-EABB-812CD8CCA637}"/>
              </a:ext>
            </a:extLst>
          </p:cNvPr>
          <p:cNvSpPr/>
          <p:nvPr/>
        </p:nvSpPr>
        <p:spPr>
          <a:xfrm>
            <a:off x="4462943" y="3355596"/>
            <a:ext cx="763398" cy="32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1629E68-BDB1-6E46-97EC-8765BFFCDFD3}"/>
              </a:ext>
            </a:extLst>
          </p:cNvPr>
          <p:cNvSpPr/>
          <p:nvPr/>
        </p:nvSpPr>
        <p:spPr>
          <a:xfrm>
            <a:off x="4462943" y="3442137"/>
            <a:ext cx="172858" cy="172858"/>
          </a:xfrm>
          <a:prstGeom prst="ellipse">
            <a:avLst/>
          </a:prstGeom>
          <a:solidFill>
            <a:srgbClr val="00A3D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68C5047-79A7-462C-11C3-DB1FF6344EBC}"/>
              </a:ext>
            </a:extLst>
          </p:cNvPr>
          <p:cNvCxnSpPr>
            <a:cxnSpLocks/>
          </p:cNvCxnSpPr>
          <p:nvPr/>
        </p:nvCxnSpPr>
        <p:spPr>
          <a:xfrm flipV="1">
            <a:off x="4556982" y="3628383"/>
            <a:ext cx="0" cy="633502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E9E84C7-5583-1F8E-1064-AE15DD7F047E}"/>
              </a:ext>
            </a:extLst>
          </p:cNvPr>
          <p:cNvSpPr/>
          <p:nvPr/>
        </p:nvSpPr>
        <p:spPr>
          <a:xfrm>
            <a:off x="3504037" y="2233649"/>
            <a:ext cx="1045335" cy="98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F5F1D6D-CDCF-EA52-1E98-E5AB746B45CD}"/>
              </a:ext>
            </a:extLst>
          </p:cNvPr>
          <p:cNvCxnSpPr>
            <a:cxnSpLocks/>
          </p:cNvCxnSpPr>
          <p:nvPr/>
        </p:nvCxnSpPr>
        <p:spPr>
          <a:xfrm flipH="1">
            <a:off x="3700541" y="4261885"/>
            <a:ext cx="856441" cy="0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A2D93B6-C3A4-7A63-5F83-BAE441F1234A}"/>
              </a:ext>
            </a:extLst>
          </p:cNvPr>
          <p:cNvCxnSpPr>
            <a:cxnSpLocks/>
          </p:cNvCxnSpPr>
          <p:nvPr/>
        </p:nvCxnSpPr>
        <p:spPr>
          <a:xfrm flipH="1">
            <a:off x="3643640" y="2329548"/>
            <a:ext cx="1060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8B355AC-14B5-4A34-FB79-0843AE59FE16}"/>
              </a:ext>
            </a:extLst>
          </p:cNvPr>
          <p:cNvCxnSpPr>
            <a:cxnSpLocks/>
          </p:cNvCxnSpPr>
          <p:nvPr/>
        </p:nvCxnSpPr>
        <p:spPr>
          <a:xfrm flipH="1">
            <a:off x="3643640" y="2531972"/>
            <a:ext cx="1060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37AFBDC-E53A-06BF-FE19-59D92123E2BD}"/>
              </a:ext>
            </a:extLst>
          </p:cNvPr>
          <p:cNvCxnSpPr>
            <a:cxnSpLocks/>
          </p:cNvCxnSpPr>
          <p:nvPr/>
        </p:nvCxnSpPr>
        <p:spPr>
          <a:xfrm flipH="1">
            <a:off x="3643640" y="2734397"/>
            <a:ext cx="1060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89B3591-B3B0-CE9C-3238-7436EFF26D03}"/>
              </a:ext>
            </a:extLst>
          </p:cNvPr>
          <p:cNvCxnSpPr>
            <a:cxnSpLocks/>
          </p:cNvCxnSpPr>
          <p:nvPr/>
        </p:nvCxnSpPr>
        <p:spPr>
          <a:xfrm flipH="1">
            <a:off x="3643640" y="2936821"/>
            <a:ext cx="1060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C622235-8E34-6D9D-35CA-23CFF6B6F7F0}"/>
              </a:ext>
            </a:extLst>
          </p:cNvPr>
          <p:cNvCxnSpPr>
            <a:cxnSpLocks/>
          </p:cNvCxnSpPr>
          <p:nvPr/>
        </p:nvCxnSpPr>
        <p:spPr>
          <a:xfrm flipH="1">
            <a:off x="3643640" y="3125285"/>
            <a:ext cx="1060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8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A3FDD7-7076-9F37-3C56-4A3976E2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0" y="1463583"/>
            <a:ext cx="2971933" cy="4510890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05.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837045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FCAF4-A697-C7A8-9732-E3476F50552F}"/>
              </a:ext>
            </a:extLst>
          </p:cNvPr>
          <p:cNvSpPr txBox="1"/>
          <p:nvPr/>
        </p:nvSpPr>
        <p:spPr>
          <a:xfrm>
            <a:off x="6786420" y="2657872"/>
            <a:ext cx="44040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Se </a:t>
            </a:r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observa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dentro del certificado (PDF):</a:t>
            </a:r>
          </a:p>
          <a:p>
            <a:endParaRPr lang="es-CO" sz="1600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1.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Número del PEP.</a:t>
            </a: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2.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Fecha de expedición.</a:t>
            </a: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3.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Fecha de renovación.</a:t>
            </a: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4.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Nombres y apellidos.</a:t>
            </a: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5.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Fecha de nacimiento.</a:t>
            </a:r>
          </a:p>
          <a:p>
            <a:r>
              <a:rPr lang="es-CO" sz="1600" dirty="0">
                <a:solidFill>
                  <a:schemeClr val="accent5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6.  </a:t>
            </a:r>
            <a:r>
              <a:rPr lang="es-CO" sz="16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Número del documento original.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E9E84C7-5583-1F8E-1064-AE15DD7F047E}"/>
              </a:ext>
            </a:extLst>
          </p:cNvPr>
          <p:cNvSpPr/>
          <p:nvPr/>
        </p:nvSpPr>
        <p:spPr>
          <a:xfrm>
            <a:off x="4589597" y="2975207"/>
            <a:ext cx="1476076" cy="158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A2D93B6-C3A4-7A63-5F83-BAE441F1234A}"/>
              </a:ext>
            </a:extLst>
          </p:cNvPr>
          <p:cNvCxnSpPr>
            <a:cxnSpLocks/>
          </p:cNvCxnSpPr>
          <p:nvPr/>
        </p:nvCxnSpPr>
        <p:spPr>
          <a:xfrm flipH="1">
            <a:off x="4613166" y="3109571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2D71C6D6-FE08-EDEA-1CF0-E046CB8491FB}"/>
              </a:ext>
            </a:extLst>
          </p:cNvPr>
          <p:cNvSpPr/>
          <p:nvPr/>
        </p:nvSpPr>
        <p:spPr>
          <a:xfrm>
            <a:off x="4480266" y="5830434"/>
            <a:ext cx="1476076" cy="144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6C18D0-FDEE-8A6F-1738-F65FC0FA923F}"/>
              </a:ext>
            </a:extLst>
          </p:cNvPr>
          <p:cNvSpPr/>
          <p:nvPr/>
        </p:nvSpPr>
        <p:spPr>
          <a:xfrm>
            <a:off x="2906942" y="1267051"/>
            <a:ext cx="3323105" cy="49846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6502B34-7152-6243-8EFE-65D67C340171}"/>
              </a:ext>
            </a:extLst>
          </p:cNvPr>
          <p:cNvCxnSpPr>
            <a:cxnSpLocks/>
          </p:cNvCxnSpPr>
          <p:nvPr/>
        </p:nvCxnSpPr>
        <p:spPr>
          <a:xfrm flipH="1">
            <a:off x="4613166" y="3258298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689BC17-7C58-288D-3070-BFD39711C47E}"/>
              </a:ext>
            </a:extLst>
          </p:cNvPr>
          <p:cNvCxnSpPr>
            <a:cxnSpLocks/>
          </p:cNvCxnSpPr>
          <p:nvPr/>
        </p:nvCxnSpPr>
        <p:spPr>
          <a:xfrm flipH="1">
            <a:off x="4613166" y="3407025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C504933-A611-8AF2-8A70-ACA97FB51DCF}"/>
              </a:ext>
            </a:extLst>
          </p:cNvPr>
          <p:cNvCxnSpPr>
            <a:cxnSpLocks/>
          </p:cNvCxnSpPr>
          <p:nvPr/>
        </p:nvCxnSpPr>
        <p:spPr>
          <a:xfrm flipH="1">
            <a:off x="4613166" y="3616345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F4D66D0-B90D-BEEE-55B2-C1CC7779991B}"/>
              </a:ext>
            </a:extLst>
          </p:cNvPr>
          <p:cNvCxnSpPr>
            <a:cxnSpLocks/>
          </p:cNvCxnSpPr>
          <p:nvPr/>
        </p:nvCxnSpPr>
        <p:spPr>
          <a:xfrm flipH="1">
            <a:off x="4613166" y="3770581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BA92235-5533-29A0-D1F3-AA2A2C66E060}"/>
              </a:ext>
            </a:extLst>
          </p:cNvPr>
          <p:cNvCxnSpPr>
            <a:cxnSpLocks/>
          </p:cNvCxnSpPr>
          <p:nvPr/>
        </p:nvCxnSpPr>
        <p:spPr>
          <a:xfrm flipH="1">
            <a:off x="4613166" y="4134137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DAA1019-3A34-EA80-1112-C2D31BAF012B}"/>
              </a:ext>
            </a:extLst>
          </p:cNvPr>
          <p:cNvCxnSpPr>
            <a:cxnSpLocks/>
          </p:cNvCxnSpPr>
          <p:nvPr/>
        </p:nvCxnSpPr>
        <p:spPr>
          <a:xfrm flipH="1">
            <a:off x="4613166" y="4359983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71D2103-0A52-F654-4E19-8AE81591DF41}"/>
              </a:ext>
            </a:extLst>
          </p:cNvPr>
          <p:cNvCxnSpPr>
            <a:cxnSpLocks/>
          </p:cNvCxnSpPr>
          <p:nvPr/>
        </p:nvCxnSpPr>
        <p:spPr>
          <a:xfrm flipH="1">
            <a:off x="4613166" y="5863785"/>
            <a:ext cx="10609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1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850F58B-F209-F5BB-4E46-2441A200B850}"/>
              </a:ext>
            </a:extLst>
          </p:cNvPr>
          <p:cNvSpPr/>
          <p:nvPr/>
        </p:nvSpPr>
        <p:spPr>
          <a:xfrm>
            <a:off x="1066800" y="1330778"/>
            <a:ext cx="5029200" cy="4623455"/>
          </a:xfrm>
          <a:prstGeom prst="rect">
            <a:avLst/>
          </a:prstGeom>
          <a:solidFill>
            <a:srgbClr val="002A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828F9D-6576-2142-FE16-60500D66075E}"/>
              </a:ext>
            </a:extLst>
          </p:cNvPr>
          <p:cNvSpPr txBox="1"/>
          <p:nvPr/>
        </p:nvSpPr>
        <p:spPr>
          <a:xfrm>
            <a:off x="1813610" y="1950777"/>
            <a:ext cx="368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Metropolis" pitchFamily="2" charset="77"/>
              </a:rPr>
              <a:t>Permiso por Protección Temporal </a:t>
            </a:r>
            <a:r>
              <a:rPr lang="es-CO" sz="2800" b="1" dirty="0">
                <a:solidFill>
                  <a:srgbClr val="FFFF00"/>
                </a:solidFill>
                <a:latin typeface="Metropolis" pitchFamily="2" charset="77"/>
              </a:rPr>
              <a:t>(PPT)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F907E0-F549-600C-D9B9-D1C5C1FCAE0F}"/>
              </a:ext>
            </a:extLst>
          </p:cNvPr>
          <p:cNvSpPr txBox="1"/>
          <p:nvPr/>
        </p:nvSpPr>
        <p:spPr>
          <a:xfrm>
            <a:off x="1813611" y="3637057"/>
            <a:ext cx="368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IN 2014" panose="020B0504020202020204" pitchFamily="34" charset="77"/>
                <a:ea typeface="DIN 2014" panose="020B0504020202020204" pitchFamily="34" charset="77"/>
                <a:cs typeface="Times New Roman" panose="02020603050405020304" pitchFamily="18" charset="0"/>
              </a:rPr>
              <a:t>Permite y autoriza permanecer en Colombia y ejercer durante la vigencia de este documento, cualquier actividad u ocupación legal en el país.</a:t>
            </a:r>
            <a:endParaRPr lang="es-CO" dirty="0">
              <a:solidFill>
                <a:schemeClr val="bg1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50972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06.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2F0020-8006-4258-952B-CFD88DC1E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 t="10641" r="8993" b="13515"/>
          <a:stretch/>
        </p:blipFill>
        <p:spPr bwMode="auto">
          <a:xfrm>
            <a:off x="6096000" y="1325330"/>
            <a:ext cx="5029200" cy="462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98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562BB03-8DC5-725A-554A-CA3D681EFE8D}"/>
              </a:ext>
            </a:extLst>
          </p:cNvPr>
          <p:cNvSpPr txBox="1">
            <a:spLocks/>
          </p:cNvSpPr>
          <p:nvPr/>
        </p:nvSpPr>
        <p:spPr>
          <a:xfrm>
            <a:off x="5124893" y="290674"/>
            <a:ext cx="97110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err="1">
                <a:solidFill>
                  <a:schemeClr val="bg1">
                    <a:lumMod val="65000"/>
                  </a:schemeClr>
                </a:solidFill>
                <a:latin typeface="Metropolis" pitchFamily="2" charset="77"/>
                <a:ea typeface="Open Sans" pitchFamily="34" charset="0"/>
                <a:cs typeface="Levenim MT" pitchFamily="2" charset="-79"/>
              </a:rPr>
              <a:t>FullReto.co</a:t>
            </a:r>
            <a:endParaRPr lang="en-US" sz="1100">
              <a:solidFill>
                <a:schemeClr val="bg1">
                  <a:lumMod val="65000"/>
                </a:schemeClr>
              </a:solidFill>
              <a:latin typeface="Metropolis" pitchFamily="2" charset="77"/>
              <a:ea typeface="Open Sans" pitchFamily="34" charset="0"/>
              <a:cs typeface="Levenim MT" pitchFamily="2" charset="-79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F907E0-F549-600C-D9B9-D1C5C1FCAE0F}"/>
              </a:ext>
            </a:extLst>
          </p:cNvPr>
          <p:cNvSpPr txBox="1"/>
          <p:nvPr/>
        </p:nvSpPr>
        <p:spPr>
          <a:xfrm>
            <a:off x="972246" y="1920113"/>
            <a:ext cx="4033367" cy="26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2A3A"/>
                </a:solidFill>
                <a:latin typeface="Metropolis" pitchFamily="2" charset="77"/>
              </a:rPr>
              <a:t>Constancia del PPT</a:t>
            </a:r>
          </a:p>
          <a:p>
            <a:endParaRPr lang="es-CO" sz="2000" dirty="0">
              <a:solidFill>
                <a:srgbClr val="002A3A"/>
              </a:solidFill>
              <a:latin typeface="Metropolis" pitchFamily="2" charset="77"/>
            </a:endParaRPr>
          </a:p>
          <a:p>
            <a:r>
              <a:rPr lang="es-CO" sz="2000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La solicitud de este documento la puedes realizar a través del siguiente l</a:t>
            </a:r>
            <a:r>
              <a:rPr lang="es-CO" dirty="0">
                <a:solidFill>
                  <a:srgbClr val="002A3A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ink:</a:t>
            </a:r>
          </a:p>
          <a:p>
            <a:endParaRPr lang="es-CO" dirty="0">
              <a:solidFill>
                <a:srgbClr val="002A3A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https://www.migracioncolombia.gov.co/estadoppt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b="1" dirty="0">
              <a:solidFill>
                <a:srgbClr val="FFC629"/>
              </a:solidFill>
              <a:latin typeface="Metropolis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DCA4ADF-28AA-108F-3D53-1578CB91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9" y="323258"/>
            <a:ext cx="183117" cy="19644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13C21A2-81FD-C04E-181D-496631BA532C}"/>
              </a:ext>
            </a:extLst>
          </p:cNvPr>
          <p:cNvSpPr txBox="1">
            <a:spLocks/>
          </p:cNvSpPr>
          <p:nvPr/>
        </p:nvSpPr>
        <p:spPr>
          <a:xfrm>
            <a:off x="11424468" y="290674"/>
            <a:ext cx="44489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07.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24433A4-68CB-C110-CC7B-F0D7A2675DC1}"/>
              </a:ext>
            </a:extLst>
          </p:cNvPr>
          <p:cNvSpPr txBox="1">
            <a:spLocks/>
          </p:cNvSpPr>
          <p:nvPr/>
        </p:nvSpPr>
        <p:spPr>
          <a:xfrm>
            <a:off x="6096000" y="296122"/>
            <a:ext cx="65713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16479" indent="-816479">
              <a:spcBef>
                <a:spcPct val="20000"/>
              </a:spcBef>
              <a:defRPr/>
            </a:pPr>
            <a:r>
              <a:rPr lang="en-US" sz="1100" b="1">
                <a:solidFill>
                  <a:srgbClr val="F5333F"/>
                </a:solidFill>
                <a:latin typeface="Metropolis Semi Bold" pitchFamily="2" charset="77"/>
                <a:ea typeface="Open Sans" pitchFamily="34" charset="0"/>
                <a:cs typeface="Levenim MT" pitchFamily="2" charset="-79"/>
              </a:rPr>
              <a:t>2022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850F58B-F209-F5BB-4E46-2441A200B850}"/>
              </a:ext>
            </a:extLst>
          </p:cNvPr>
          <p:cNvSpPr/>
          <p:nvPr/>
        </p:nvSpPr>
        <p:spPr>
          <a:xfrm>
            <a:off x="6096000" y="2609365"/>
            <a:ext cx="1905949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2A3A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658202-78DA-AC5C-0C94-36D11F60E111}"/>
              </a:ext>
            </a:extLst>
          </p:cNvPr>
          <p:cNvSpPr/>
          <p:nvPr/>
        </p:nvSpPr>
        <p:spPr>
          <a:xfrm>
            <a:off x="1055219" y="1200460"/>
            <a:ext cx="312837" cy="30079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BEF46E-8637-3F12-3A00-1F163B70BC83}"/>
              </a:ext>
            </a:extLst>
          </p:cNvPr>
          <p:cNvSpPr txBox="1"/>
          <p:nvPr/>
        </p:nvSpPr>
        <p:spPr>
          <a:xfrm>
            <a:off x="6145542" y="2670917"/>
            <a:ext cx="14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Para acceder de forma manual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DE49CBF-79FF-19D3-CE76-D49E01A22E9A}"/>
              </a:ext>
            </a:extLst>
          </p:cNvPr>
          <p:cNvCxnSpPr>
            <a:cxnSpLocks/>
            <a:stCxn id="45" idx="0"/>
            <a:endCxn id="46" idx="0"/>
          </p:cNvCxnSpPr>
          <p:nvPr/>
        </p:nvCxnSpPr>
        <p:spPr>
          <a:xfrm flipV="1">
            <a:off x="5774552" y="2839488"/>
            <a:ext cx="0" cy="787439"/>
          </a:xfrm>
          <a:prstGeom prst="line">
            <a:avLst/>
          </a:prstGeom>
          <a:ln w="19050">
            <a:solidFill>
              <a:srgbClr val="00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67197CCC-37D6-D981-FD55-5C29C62012B9}"/>
              </a:ext>
            </a:extLst>
          </p:cNvPr>
          <p:cNvSpPr txBox="1"/>
          <p:nvPr/>
        </p:nvSpPr>
        <p:spPr>
          <a:xfrm>
            <a:off x="8092875" y="2670918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Vé</a:t>
            </a:r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 a la página de Migración</a:t>
            </a:r>
          </a:p>
          <a:p>
            <a:r>
              <a:rPr lang="es-CO" sz="1200" dirty="0" err="1">
                <a:solidFill>
                  <a:schemeClr val="accent5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Migracioncolombia.gov.co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02389BCC-DE7F-A958-019B-111B8C8F5C34}"/>
              </a:ext>
            </a:extLst>
          </p:cNvPr>
          <p:cNvSpPr/>
          <p:nvPr/>
        </p:nvSpPr>
        <p:spPr>
          <a:xfrm rot="8100000">
            <a:off x="7505472" y="2778423"/>
            <a:ext cx="225611" cy="2256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5CD9B7-4E30-D0F9-8363-8C415FB88D71}"/>
              </a:ext>
            </a:extLst>
          </p:cNvPr>
          <p:cNvSpPr txBox="1"/>
          <p:nvPr/>
        </p:nvSpPr>
        <p:spPr>
          <a:xfrm>
            <a:off x="8092875" y="3458318"/>
            <a:ext cx="27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Haz clic en el botón de</a:t>
            </a:r>
          </a:p>
          <a:p>
            <a:r>
              <a:rPr lang="es-CO" sz="1200" dirty="0">
                <a:solidFill>
                  <a:srgbClr val="002A3A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PPT Aprobados</a:t>
            </a:r>
            <a:endParaRPr lang="es-CO" sz="1200" dirty="0">
              <a:solidFill>
                <a:schemeClr val="accent5"/>
              </a:solidFill>
              <a:latin typeface="DIN 2014 Demi" panose="020B0504020202020204" pitchFamily="34" charset="77"/>
              <a:ea typeface="DIN 2014 Demi" panose="020B0504020202020204" pitchFamily="34" charset="7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1F51988-2819-4A7E-15C1-9307A94A1C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21393" y="3337392"/>
            <a:ext cx="1855161" cy="713974"/>
          </a:xfrm>
          <a:prstGeom prst="rect">
            <a:avLst/>
          </a:prstGeom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1365EE44-E440-1527-D784-49F6173E3C8F}"/>
              </a:ext>
            </a:extLst>
          </p:cNvPr>
          <p:cNvSpPr/>
          <p:nvPr/>
        </p:nvSpPr>
        <p:spPr>
          <a:xfrm>
            <a:off x="5712329" y="3626927"/>
            <a:ext cx="124445" cy="124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1A7A9372-879F-DDB8-9F5D-E6198E4235D2}"/>
              </a:ext>
            </a:extLst>
          </p:cNvPr>
          <p:cNvSpPr/>
          <p:nvPr/>
        </p:nvSpPr>
        <p:spPr>
          <a:xfrm>
            <a:off x="5712329" y="2839488"/>
            <a:ext cx="124445" cy="124445"/>
          </a:xfrm>
          <a:prstGeom prst="ellips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74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723</Words>
  <Application>Microsoft Office PowerPoint</Application>
  <PresentationFormat>Panorámica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DIN 2014</vt:lpstr>
      <vt:lpstr>DIN 2014 Demi</vt:lpstr>
      <vt:lpstr>Metropolis</vt:lpstr>
      <vt:lpstr>Metropolis Light</vt:lpstr>
      <vt:lpstr>Metropolis Semi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Fernando Castro</cp:lastModifiedBy>
  <cp:revision>10</cp:revision>
  <dcterms:created xsi:type="dcterms:W3CDTF">2022-08-17T22:56:38Z</dcterms:created>
  <dcterms:modified xsi:type="dcterms:W3CDTF">2022-11-11T18:51:14Z</dcterms:modified>
</cp:coreProperties>
</file>